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bin" panose="020B0604020202020204" charset="0"/>
      <p:regular r:id="rId21"/>
      <p:bold r:id="rId22"/>
      <p:italic r:id="rId23"/>
      <p:boldItalic r:id="rId24"/>
    </p:embeddedFont>
    <p:embeddedFont>
      <p:font typeface="Merriweather Sans" panose="020B0604020202020204" charset="0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1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93599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Ask if there are any questions or comments.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Differences between email and texting </a:t>
            </a:r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order to change from English to Spanish, have the users click on settings and Gmail display language</a:t>
            </a: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in-box is the folder where all your mail arrives. Click on a message to open and read it.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sent mail show you which emails you’ve sent to other people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drafts saves copies of email that you have written but not sent to anyone yet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compose to write a new email.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erriweather Sans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Instructor - let students walk through the steps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that clicking the Compose button opens a new email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solidFill>
            <a:srgbClr val="93B3D7"/>
          </a:solidFill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22312" y="3852862"/>
            <a:ext cx="6135686" cy="1633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 rot="-5400000">
            <a:off x="7551738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 rot="-5400000">
            <a:off x="7587455" y="4048918"/>
            <a:ext cx="236696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sldNum" idx="12"/>
          </p:nvPr>
        </p:nvSpPr>
        <p:spPr>
          <a:xfrm>
            <a:off x="8531225" y="5953125"/>
            <a:ext cx="549275" cy="396874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152400"/>
            <a:ext cx="1447800" cy="145414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600200" y="533400"/>
            <a:ext cx="7086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 rot="-5400000">
            <a:off x="7551738" y="1646236"/>
            <a:ext cx="2438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 rot="-5400000">
            <a:off x="7587455" y="4048918"/>
            <a:ext cx="236696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sldNum" idx="12"/>
          </p:nvPr>
        </p:nvSpPr>
        <p:spPr>
          <a:xfrm>
            <a:off x="8531225" y="5953125"/>
            <a:ext cx="549275" cy="396874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152400"/>
            <a:ext cx="1447800" cy="145414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152400"/>
            <a:ext cx="1447800" cy="145414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600200" y="533400"/>
            <a:ext cx="7086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oo.gl/U5hx6H" TargetMode="External"/><Relationship Id="rId4" Type="http://schemas.openxmlformats.org/officeDocument/2006/relationships/hyperlink" Target="https://accounts.google.com/signu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viewpure.com/Acmr4i1G698?start=0&amp;end=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goo.gl/2mRxuH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goo.gl/88Wtk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1600200" y="2130425"/>
            <a:ext cx="5791200" cy="1470000"/>
          </a:xfrm>
          <a:prstGeom prst="rect">
            <a:avLst/>
          </a:prstGeom>
          <a:solidFill>
            <a:srgbClr val="93B3D7"/>
          </a:solidFill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Email &amp; </a:t>
            </a:r>
            <a:r>
              <a:rPr lang="en-US"/>
              <a:t>Google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Gmail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200" y="1905000"/>
            <a:ext cx="44196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871537" y="733425"/>
            <a:ext cx="7358061" cy="714374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eo"/>
              <a:buNone/>
            </a:pPr>
            <a:r>
              <a:rPr lang="en-US" sz="3600" b="1" i="0" u="none" strike="noStrike" cap="none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What’s email and why use it?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704850" y="1509712"/>
            <a:ext cx="6662738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is short for Electronic mail - it is a fast, easy, and inexpensive way to communicate with family, friends, and colleagues.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messages are sent from one person to another via a computer or mobile device such as a phone.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is more professional than a text - it is used in business.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email message typically contains text, but can also contain files, images, or music</a:t>
            </a: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34883">
            <a:off x="6145212" y="4833937"/>
            <a:ext cx="2655887" cy="177641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>
            <a:spLocks noGrp="1"/>
          </p:cNvSpPr>
          <p:nvPr>
            <p:ph type="sldNum" idx="12"/>
          </p:nvPr>
        </p:nvSpPr>
        <p:spPr>
          <a:xfrm>
            <a:off x="8496300" y="212725"/>
            <a:ext cx="549275" cy="396874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8531225" y="5953125"/>
            <a:ext cx="549275" cy="396874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357312" y="838200"/>
            <a:ext cx="6238874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eo"/>
              <a:buNone/>
            </a:pPr>
            <a:r>
              <a:rPr lang="en-US" sz="3600" b="1" i="0" u="none" strike="noStrike" cap="none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E</a:t>
            </a:r>
            <a:r>
              <a:rPr lang="en-US" sz="3600" b="1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m</a:t>
            </a:r>
            <a:r>
              <a:rPr lang="en-US" sz="3600" b="1" i="0" u="none" strike="noStrike" cap="none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ail Safety Tips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1143000" y="1828800"/>
            <a:ext cx="6667500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Always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log off your email account and close the browser completely  when using a public computer.</a:t>
            </a:r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Don’t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click on links in email unless you are certain of the url.</a:t>
            </a:r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Don’t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open files with the extension </a:t>
            </a: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.exe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.zip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or </a:t>
            </a: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.scr</a:t>
            </a:r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email anyone your bank account, social security number or credit card numbers</a:t>
            </a:r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Remember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everything is true – hoaxes sent via email are very common. </a:t>
            </a:r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Avoid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Sweepstakes and Surveys.</a:t>
            </a:r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Never </a:t>
            </a:r>
            <a:r>
              <a:rPr lang="en-US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buy from or reply to a Spam email.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idx="12"/>
          </p:nvPr>
        </p:nvSpPr>
        <p:spPr>
          <a:xfrm>
            <a:off x="8531225" y="5953125"/>
            <a:ext cx="549275" cy="396874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357312" y="838200"/>
            <a:ext cx="6238874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eo"/>
              <a:buNone/>
            </a:pPr>
            <a:r>
              <a:rPr lang="en-US" sz="3600" b="1" i="0" u="none" strike="noStrike" cap="none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Google Account for Gmail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idx="12"/>
          </p:nvPr>
        </p:nvSpPr>
        <p:spPr>
          <a:xfrm>
            <a:off x="8531225" y="5953125"/>
            <a:ext cx="549275" cy="396874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533400" y="1878725"/>
            <a:ext cx="8077200" cy="180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account is all you need to access </a:t>
            </a:r>
          </a:p>
          <a:p>
            <a:pPr marL="1143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Apps like Gmail</a:t>
            </a:r>
          </a:p>
          <a:p>
            <a:pPr marL="1143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the link below to access the Website to create a Google account for Gmail™ email. </a:t>
            </a:r>
          </a:p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5412" y="4648200"/>
            <a:ext cx="4142700" cy="2154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2" name="Shape 92"/>
          <p:cNvSpPr txBox="1"/>
          <p:nvPr/>
        </p:nvSpPr>
        <p:spPr>
          <a:xfrm>
            <a:off x="1809775" y="3818900"/>
            <a:ext cx="53340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English: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https://accounts.google.com/signup</a:t>
            </a:r>
          </a:p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Spanish: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https://goo.gl/U5hx6H</a:t>
            </a:r>
          </a:p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 idx="4294967295"/>
          </p:nvPr>
        </p:nvSpPr>
        <p:spPr>
          <a:xfrm>
            <a:off x="1662113" y="685800"/>
            <a:ext cx="5805486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1" i="0" u="none" strike="noStrike" cap="none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Gmail Language Option</a:t>
            </a:r>
          </a:p>
        </p:txBody>
      </p:sp>
      <p:cxnSp>
        <p:nvCxnSpPr>
          <p:cNvPr id="98" name="Shape 98"/>
          <p:cNvCxnSpPr/>
          <p:nvPr/>
        </p:nvCxnSpPr>
        <p:spPr>
          <a:xfrm>
            <a:off x="7394575" y="1600200"/>
            <a:ext cx="401637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99" name="Shape 99"/>
          <p:cNvSpPr>
            <a:spLocks noGrp="1"/>
          </p:cNvSpPr>
          <p:nvPr>
            <p:ph type="sldNum" idx="12"/>
          </p:nvPr>
        </p:nvSpPr>
        <p:spPr>
          <a:xfrm>
            <a:off x="8531225" y="5953125"/>
            <a:ext cx="549275" cy="396874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990600" y="1684338"/>
            <a:ext cx="4419599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 to your Gmail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Select the Settings clog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Settings from the dropdown menu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Espaňol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6375" y="2135925"/>
            <a:ext cx="723900" cy="3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5369" y="1824367"/>
            <a:ext cx="2538412" cy="2218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7773" y="3670432"/>
            <a:ext cx="5439740" cy="30351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Shape 104"/>
          <p:cNvCxnSpPr/>
          <p:nvPr/>
        </p:nvCxnSpPr>
        <p:spPr>
          <a:xfrm>
            <a:off x="5334000" y="2819400"/>
            <a:ext cx="914400" cy="685799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105" name="Shape 10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12712">
            <a:off x="2780059" y="3329158"/>
            <a:ext cx="947737" cy="2541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 idx="4294967295"/>
          </p:nvPr>
        </p:nvSpPr>
        <p:spPr>
          <a:xfrm>
            <a:off x="762000" y="788987"/>
            <a:ext cx="7619999" cy="887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Getting Around Gmail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r="-1193" b="45051"/>
          <a:stretch/>
        </p:blipFill>
        <p:spPr>
          <a:xfrm>
            <a:off x="442912" y="2689225"/>
            <a:ext cx="8167686" cy="25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635000" y="1981200"/>
            <a:ext cx="7518399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Inbox     Sent Mail    Drafts   Compose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782672" y="5678500"/>
            <a:ext cx="6151528" cy="6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1800" u="sng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Video Link for Gmail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: Understanding where your messages go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430212" y="4338637"/>
            <a:ext cx="636587" cy="385761"/>
          </a:xfrm>
          <a:prstGeom prst="flowChartTerminator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3945876" y="4337975"/>
            <a:ext cx="245122" cy="567299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3124200" y="4800600"/>
            <a:ext cx="1896000" cy="80972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on message to open and read</a:t>
            </a:r>
          </a:p>
        </p:txBody>
      </p:sp>
      <p:sp>
        <p:nvSpPr>
          <p:cNvPr id="117" name="Shape 117"/>
          <p:cNvSpPr>
            <a:spLocks noGrp="1"/>
          </p:cNvSpPr>
          <p:nvPr>
            <p:ph type="sldNum" idx="12"/>
          </p:nvPr>
        </p:nvSpPr>
        <p:spPr>
          <a:xfrm>
            <a:off x="8531225" y="5953125"/>
            <a:ext cx="549275" cy="396874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442912" y="3657600"/>
            <a:ext cx="928686" cy="533399"/>
          </a:xfrm>
          <a:prstGeom prst="flowChartTerminator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1109662" y="762000"/>
            <a:ext cx="719613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Geo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 u="none" strike="noStrike" cap="none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Replying to a Gmail</a:t>
            </a:r>
            <a:br>
              <a:rPr lang="en-US" sz="3600" b="1" i="0" u="none" strike="noStrike" cap="none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lang="en-US" sz="3600" b="1" i="0" u="none" strike="noStrike" cap="none">
              <a:solidFill>
                <a:srgbClr val="24406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381000" y="2020094"/>
            <a:ext cx="8458200" cy="1942305"/>
          </a:xfrm>
          <a:prstGeom prst="rect">
            <a:avLst/>
          </a:prstGeom>
          <a:noFill/>
          <a:ln>
            <a:noFill/>
          </a:ln>
        </p:spPr>
        <p:txBody>
          <a:bodyPr lIns="91425" tIns="45700" rIns="13207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the email you wish to send a reply.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the “reply” arrow in the top right corner.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Gmail automatically fills in the person’s email address.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your message and click send.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idx="12"/>
          </p:nvPr>
        </p:nvSpPr>
        <p:spPr>
          <a:xfrm>
            <a:off x="8531225" y="5953125"/>
            <a:ext cx="549275" cy="396874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Shape 126"/>
          <p:cNvGrpSpPr/>
          <p:nvPr/>
        </p:nvGrpSpPr>
        <p:grpSpPr>
          <a:xfrm>
            <a:off x="1447801" y="3662361"/>
            <a:ext cx="6629400" cy="3043237"/>
            <a:chOff x="2044699" y="3967655"/>
            <a:chExt cx="5172075" cy="2514599"/>
          </a:xfrm>
        </p:grpSpPr>
        <p:pic>
          <p:nvPicPr>
            <p:cNvPr id="127" name="Shape 1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44699" y="3967655"/>
              <a:ext cx="5172075" cy="2514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Shape 128"/>
            <p:cNvSpPr/>
            <p:nvPr/>
          </p:nvSpPr>
          <p:spPr>
            <a:xfrm>
              <a:off x="6248400" y="4919662"/>
              <a:ext cx="685799" cy="414337"/>
            </a:xfrm>
            <a:prstGeom prst="roundRect">
              <a:avLst>
                <a:gd name="adj" fmla="val 16667"/>
              </a:avLst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Shape 129"/>
          <p:cNvSpPr txBox="1"/>
          <p:nvPr/>
        </p:nvSpPr>
        <p:spPr>
          <a:xfrm>
            <a:off x="7772400" y="4687669"/>
            <a:ext cx="838199" cy="646331"/>
          </a:xfrm>
          <a:prstGeom prst="rect">
            <a:avLst/>
          </a:prstGeom>
          <a:solidFill>
            <a:srgbClr val="E5B8B7"/>
          </a:solidFill>
          <a:ln w="2857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Reply Arrow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 idx="4294967295"/>
          </p:nvPr>
        </p:nvSpPr>
        <p:spPr>
          <a:xfrm>
            <a:off x="685800" y="68580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rgbClr val="244061"/>
                </a:solidFill>
                <a:latin typeface="Cambria"/>
                <a:ea typeface="Cambria"/>
                <a:cs typeface="Cambria"/>
                <a:sym typeface="Cambria"/>
              </a:rPr>
              <a:t>Composing an Email in Gmail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4294967295"/>
          </p:nvPr>
        </p:nvSpPr>
        <p:spPr>
          <a:xfrm>
            <a:off x="4419600" y="2374900"/>
            <a:ext cx="4114800" cy="349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114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before you send. Like any digital material, emails can easily be forwarded.</a:t>
            </a: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114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discussing emotional issues over email.</a:t>
            </a:r>
          </a:p>
          <a:p>
            <a:pPr marL="34290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114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using ALL CAPS. This is interpreted as yelling.</a:t>
            </a:r>
          </a:p>
        </p:txBody>
      </p:sp>
      <p:grpSp>
        <p:nvGrpSpPr>
          <p:cNvPr id="136" name="Shape 136"/>
          <p:cNvGrpSpPr/>
          <p:nvPr/>
        </p:nvGrpSpPr>
        <p:grpSpPr>
          <a:xfrm>
            <a:off x="1550987" y="1662113"/>
            <a:ext cx="1649411" cy="1690687"/>
            <a:chOff x="1550987" y="1662113"/>
            <a:chExt cx="1649411" cy="1690687"/>
          </a:xfrm>
        </p:grpSpPr>
        <p:pic>
          <p:nvPicPr>
            <p:cNvPr id="137" name="Shape 137"/>
            <p:cNvPicPr preferRelativeResize="0"/>
            <p:nvPr/>
          </p:nvPicPr>
          <p:blipFill rotWithShape="1">
            <a:blip r:embed="rId3">
              <a:alphaModFix/>
            </a:blip>
            <a:srcRect t="22390"/>
            <a:stretch/>
          </p:blipFill>
          <p:spPr>
            <a:xfrm>
              <a:off x="1550987" y="1662113"/>
              <a:ext cx="1649411" cy="1690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Shape 138"/>
            <p:cNvSpPr/>
            <p:nvPr/>
          </p:nvSpPr>
          <p:spPr>
            <a:xfrm>
              <a:off x="2889250" y="2144713"/>
              <a:ext cx="284162" cy="152399"/>
            </a:xfrm>
            <a:prstGeom prst="leftArrow">
              <a:avLst>
                <a:gd name="adj1" fmla="val 50000"/>
                <a:gd name="adj2" fmla="val 49817"/>
              </a:avLst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Shape 139"/>
          <p:cNvSpPr>
            <a:spLocks noGrp="1"/>
          </p:cNvSpPr>
          <p:nvPr>
            <p:ph type="sldNum" idx="12"/>
          </p:nvPr>
        </p:nvSpPr>
        <p:spPr>
          <a:xfrm>
            <a:off x="8531225" y="5953125"/>
            <a:ext cx="549275" cy="396874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Shape 140"/>
          <p:cNvGrpSpPr/>
          <p:nvPr/>
        </p:nvGrpSpPr>
        <p:grpSpPr>
          <a:xfrm>
            <a:off x="762000" y="3962400"/>
            <a:ext cx="3533774" cy="1977409"/>
            <a:chOff x="762000" y="3962400"/>
            <a:chExt cx="3533774" cy="1977409"/>
          </a:xfrm>
        </p:grpSpPr>
        <p:pic>
          <p:nvPicPr>
            <p:cNvPr id="141" name="Shape 14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2000" y="3962400"/>
              <a:ext cx="3533774" cy="19774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Shape 142"/>
            <p:cNvSpPr/>
            <p:nvPr/>
          </p:nvSpPr>
          <p:spPr>
            <a:xfrm>
              <a:off x="894090" y="5410200"/>
              <a:ext cx="484187" cy="255587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  <p:sp>
        <p:nvSpPr>
          <p:cNvPr id="148" name="Shape 148"/>
          <p:cNvSpPr txBox="1">
            <a:spLocks noGrp="1"/>
          </p:cNvSpPr>
          <p:nvPr>
            <p:ph type="title" idx="4294967295"/>
          </p:nvPr>
        </p:nvSpPr>
        <p:spPr>
          <a:xfrm>
            <a:off x="762000" y="533400"/>
            <a:ext cx="7086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Gmail Support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375" y="2358099"/>
            <a:ext cx="3630325" cy="38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990600" y="6088200"/>
            <a:ext cx="2930550" cy="46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2000" dirty="0">
                <a:hlinkClick r:id="rId4"/>
              </a:rPr>
              <a:t>https://goo.gl/88Wtks</a:t>
            </a:r>
            <a:endParaRPr lang="en-US" sz="2000" dirty="0"/>
          </a:p>
          <a:p>
            <a:pPr lvl="0">
              <a:spcBef>
                <a:spcPts val="0"/>
              </a:spcBef>
              <a:buNone/>
            </a:pPr>
            <a:endParaRPr sz="1800" dirty="0"/>
          </a:p>
        </p:txBody>
      </p:sp>
      <p:pic>
        <p:nvPicPr>
          <p:cNvPr id="152" name="Shape 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1450" y="2406724"/>
            <a:ext cx="3630325" cy="375897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5462575" y="6089500"/>
            <a:ext cx="2909700" cy="46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u="sng">
                <a:solidFill>
                  <a:schemeClr val="hlink"/>
                </a:solidFill>
                <a:hlinkClick r:id="rId6"/>
              </a:rPr>
              <a:t>https://goo.gl/2mRxuH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475</Words>
  <Application>Microsoft Office PowerPoint</Application>
  <PresentationFormat>On-screen Show (4:3)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Cabin</vt:lpstr>
      <vt:lpstr>Geo</vt:lpstr>
      <vt:lpstr>Merriweather Sans</vt:lpstr>
      <vt:lpstr>Office Theme</vt:lpstr>
      <vt:lpstr>Email &amp; Google Gmail</vt:lpstr>
      <vt:lpstr>PowerPoint Presentation</vt:lpstr>
      <vt:lpstr>Email Safety Tips</vt:lpstr>
      <vt:lpstr>Google Account for Gmail</vt:lpstr>
      <vt:lpstr>Gmail Language Option</vt:lpstr>
      <vt:lpstr>Getting Around Gmail</vt:lpstr>
      <vt:lpstr> Replying to a Gmail </vt:lpstr>
      <vt:lpstr>Composing an Email in Gmail</vt:lpstr>
      <vt:lpstr>Gmail Support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Email &amp; Google Gmail</dc:title>
  <dc:creator>Fast, Juanita</dc:creator>
  <cp:lastModifiedBy>Fast, Juanita</cp:lastModifiedBy>
  <cp:revision>7</cp:revision>
  <dcterms:modified xsi:type="dcterms:W3CDTF">2016-03-17T17:05:09Z</dcterms:modified>
</cp:coreProperties>
</file>